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59" r:id="rId6"/>
    <p:sldId id="261" r:id="rId7"/>
    <p:sldId id="265" r:id="rId8"/>
    <p:sldId id="264"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10" d="100"/>
          <a:sy n="210" d="100"/>
        </p:scale>
        <p:origin x="-2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0CBB9-F7DF-E74E-99A0-D3C928513291}" type="datetimeFigureOut">
              <a:rPr lang="en-US" smtClean="0"/>
              <a:t>4/1/14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58B23-C0ED-4C40-9003-F0B0E2261CB1}" type="slidenum">
              <a:rPr lang="en-US" smtClean="0"/>
              <a:t>‹#›</a:t>
            </a:fld>
            <a:endParaRPr lang="en-US"/>
          </a:p>
        </p:txBody>
      </p:sp>
    </p:spTree>
    <p:extLst>
      <p:ext uri="{BB962C8B-B14F-4D97-AF65-F5344CB8AC3E}">
        <p14:creationId xmlns:p14="http://schemas.microsoft.com/office/powerpoint/2010/main" val="29175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Drew McCullough and today I am going to</a:t>
            </a:r>
            <a:r>
              <a:rPr lang="en-US" baseline="0" dirty="0" smtClean="0"/>
              <a:t> talk about the relationship between science and science journalism and how that affects the public.</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1</a:t>
            </a:fld>
            <a:endParaRPr lang="en-US"/>
          </a:p>
        </p:txBody>
      </p:sp>
    </p:spTree>
    <p:extLst>
      <p:ext uri="{BB962C8B-B14F-4D97-AF65-F5344CB8AC3E}">
        <p14:creationId xmlns:p14="http://schemas.microsoft.com/office/powerpoint/2010/main" val="374193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Are there any questions?</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10</a:t>
            </a:fld>
            <a:endParaRPr lang="en-US"/>
          </a:p>
        </p:txBody>
      </p:sp>
    </p:spTree>
    <p:extLst>
      <p:ext uri="{BB962C8B-B14F-4D97-AF65-F5344CB8AC3E}">
        <p14:creationId xmlns:p14="http://schemas.microsoft.com/office/powerpoint/2010/main" val="168833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continuing issue in the</a:t>
            </a:r>
            <a:r>
              <a:rPr lang="en-US" baseline="0" dirty="0" smtClean="0"/>
              <a:t> world of science is that important and beneficial science is always happening, but the general public does not always learn about it. </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2</a:t>
            </a:fld>
            <a:endParaRPr lang="en-US"/>
          </a:p>
        </p:txBody>
      </p:sp>
    </p:spTree>
    <p:extLst>
      <p:ext uri="{BB962C8B-B14F-4D97-AF65-F5344CB8AC3E}">
        <p14:creationId xmlns:p14="http://schemas.microsoft.com/office/powerpoint/2010/main" val="146242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science</a:t>
            </a:r>
            <a:r>
              <a:rPr lang="en-US" baseline="0" dirty="0" smtClean="0"/>
              <a:t> meets journalism, however, the communication of science information to the general public becomes more available and easy to understand. </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3</a:t>
            </a:fld>
            <a:endParaRPr lang="en-US"/>
          </a:p>
        </p:txBody>
      </p:sp>
    </p:spTree>
    <p:extLst>
      <p:ext uri="{BB962C8B-B14F-4D97-AF65-F5344CB8AC3E}">
        <p14:creationId xmlns:p14="http://schemas.microsoft.com/office/powerpoint/2010/main" val="111716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goal of science journalists is to:</a:t>
            </a:r>
            <a:r>
              <a:rPr lang="en-US" baseline="0" dirty="0" smtClean="0"/>
              <a:t> convey scientific stories in a way that a general audience can easily understand. </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4</a:t>
            </a:fld>
            <a:endParaRPr lang="en-US"/>
          </a:p>
        </p:txBody>
      </p:sp>
    </p:spTree>
    <p:extLst>
      <p:ext uri="{BB962C8B-B14F-4D97-AF65-F5344CB8AC3E}">
        <p14:creationId xmlns:p14="http://schemas.microsoft.com/office/powerpoint/2010/main" val="26449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complete</a:t>
            </a:r>
            <a:r>
              <a:rPr lang="en-US" baseline="0" dirty="0" smtClean="0"/>
              <a:t> this goal, science journalists have many different tools. For example, science journalists use research techniques to find important stories to relay to the public; interview skills to collect information; and writing to convey the story in a way that a general audience can understand. </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5</a:t>
            </a:fld>
            <a:endParaRPr lang="en-US"/>
          </a:p>
        </p:txBody>
      </p:sp>
    </p:spTree>
    <p:extLst>
      <p:ext uri="{BB962C8B-B14F-4D97-AF65-F5344CB8AC3E}">
        <p14:creationId xmlns:p14="http://schemas.microsoft.com/office/powerpoint/2010/main" val="165385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story examples include a story about a University of Arizona Professor named Jeff Pyun, who leads</a:t>
            </a:r>
            <a:r>
              <a:rPr lang="en-US" baseline="0" dirty="0" smtClean="0"/>
              <a:t> a research team. The research team discovered a way to turn waste sulfur into plastic. This is helpful because there is so much waste sulfur in the world, but there is currently no effective way to begin to get rid of all of it. Pyun’s team, however, has made progress in the fight against waste sulfur, and hopefully will contribute to solving the problem of getting rid of the waste sulfur. </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6</a:t>
            </a:fld>
            <a:endParaRPr lang="en-US"/>
          </a:p>
        </p:txBody>
      </p:sp>
    </p:spTree>
    <p:extLst>
      <p:ext uri="{BB962C8B-B14F-4D97-AF65-F5344CB8AC3E}">
        <p14:creationId xmlns:p14="http://schemas.microsoft.com/office/powerpoint/2010/main" val="384620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important story is a story about a University of Arizona Professor named Hong Hua, who is developing a variety of wearable head-mounted display systems. Hua’s systems will have a number of different applications, such as medical, military and entertainment. </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7</a:t>
            </a:fld>
            <a:endParaRPr lang="en-US"/>
          </a:p>
        </p:txBody>
      </p:sp>
    </p:spTree>
    <p:extLst>
      <p:ext uri="{BB962C8B-B14F-4D97-AF65-F5344CB8AC3E}">
        <p14:creationId xmlns:p14="http://schemas.microsoft.com/office/powerpoint/2010/main" val="346948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important story is a story about the University of Arizona Undergraduate Biology Research Program. The UBRP is designed to give undergraduate students hands-on experience working in a research laboratory with a UA faculty member. </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8</a:t>
            </a:fld>
            <a:endParaRPr lang="en-US"/>
          </a:p>
        </p:txBody>
      </p:sp>
    </p:spTree>
    <p:extLst>
      <p:ext uri="{BB962C8B-B14F-4D97-AF65-F5344CB8AC3E}">
        <p14:creationId xmlns:p14="http://schemas.microsoft.com/office/powerpoint/2010/main" val="262498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is all of this important? Well, the</a:t>
            </a:r>
            <a:r>
              <a:rPr lang="en-US" baseline="0" dirty="0" smtClean="0"/>
              <a:t> science-related stories that I have written throughout the last six months positively impact the general public by informing it of science work that has the potential to benefit the world. </a:t>
            </a:r>
            <a:endParaRPr lang="en-US" dirty="0"/>
          </a:p>
        </p:txBody>
      </p:sp>
      <p:sp>
        <p:nvSpPr>
          <p:cNvPr id="4" name="Slide Number Placeholder 3"/>
          <p:cNvSpPr>
            <a:spLocks noGrp="1"/>
          </p:cNvSpPr>
          <p:nvPr>
            <p:ph type="sldNum" sz="quarter" idx="10"/>
          </p:nvPr>
        </p:nvSpPr>
        <p:spPr/>
        <p:txBody>
          <a:bodyPr/>
          <a:lstStyle/>
          <a:p>
            <a:fld id="{27258B23-C0ED-4C40-9003-F0B0E2261CB1}" type="slidenum">
              <a:rPr lang="en-US" smtClean="0"/>
              <a:t>9</a:t>
            </a:fld>
            <a:endParaRPr lang="en-US"/>
          </a:p>
        </p:txBody>
      </p:sp>
    </p:spTree>
    <p:extLst>
      <p:ext uri="{BB962C8B-B14F-4D97-AF65-F5344CB8AC3E}">
        <p14:creationId xmlns:p14="http://schemas.microsoft.com/office/powerpoint/2010/main" val="198994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7406"/>
            <a:ext cx="7772400" cy="1470025"/>
          </a:xfrm>
        </p:spPr>
        <p:txBody>
          <a:bodyPr/>
          <a:lstStyle/>
          <a:p>
            <a:r>
              <a:rPr lang="en-US" dirty="0" smtClean="0"/>
              <a:t>Science for the Public</a:t>
            </a:r>
            <a:endParaRPr lang="en-US" dirty="0"/>
          </a:p>
        </p:txBody>
      </p:sp>
      <p:sp>
        <p:nvSpPr>
          <p:cNvPr id="3" name="Subtitle 2"/>
          <p:cNvSpPr>
            <a:spLocks noGrp="1"/>
          </p:cNvSpPr>
          <p:nvPr>
            <p:ph type="subTitle" idx="1"/>
          </p:nvPr>
        </p:nvSpPr>
        <p:spPr>
          <a:xfrm>
            <a:off x="1371600" y="2303180"/>
            <a:ext cx="6400800" cy="2307443"/>
          </a:xfrm>
        </p:spPr>
        <p:txBody>
          <a:bodyPr>
            <a:normAutofit lnSpcReduction="10000"/>
          </a:bodyPr>
          <a:lstStyle/>
          <a:p>
            <a:r>
              <a:rPr lang="en-US" dirty="0" smtClean="0"/>
              <a:t>Drew McCullough</a:t>
            </a:r>
          </a:p>
          <a:p>
            <a:r>
              <a:rPr lang="en-US" sz="2000" dirty="0" smtClean="0"/>
              <a:t>Mentor: Tom Beal/Sarah </a:t>
            </a:r>
            <a:r>
              <a:rPr lang="en-US" sz="2000" dirty="0" err="1" smtClean="0"/>
              <a:t>Garrecht</a:t>
            </a:r>
            <a:r>
              <a:rPr lang="en-US" sz="2000" dirty="0" smtClean="0"/>
              <a:t> Gassen </a:t>
            </a:r>
            <a:endParaRPr lang="en-US" sz="2000" dirty="0"/>
          </a:p>
          <a:p>
            <a:r>
              <a:rPr lang="en-US" sz="2000" dirty="0" smtClean="0"/>
              <a:t>Arizona Daily Star</a:t>
            </a:r>
          </a:p>
          <a:p>
            <a:endParaRPr lang="en-US" sz="2000" dirty="0" smtClean="0"/>
          </a:p>
          <a:p>
            <a:r>
              <a:rPr lang="en-US" sz="2000" dirty="0" smtClean="0"/>
              <a:t>23rd Annual Arizona Space Grant Consortium Symposium</a:t>
            </a:r>
          </a:p>
          <a:p>
            <a:r>
              <a:rPr lang="en-US" sz="2000" dirty="0" smtClean="0"/>
              <a:t>University of Arizona April 12, 2014</a:t>
            </a:r>
            <a:endParaRPr lang="en-US" sz="2000" dirty="0"/>
          </a:p>
        </p:txBody>
      </p:sp>
      <p:pic>
        <p:nvPicPr>
          <p:cNvPr id="4" name="Picture 3"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5" name="Picture 4"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6" name="Picture 5"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7" name="Picture 6"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spTree>
    <p:extLst>
      <p:ext uri="{BB962C8B-B14F-4D97-AF65-F5344CB8AC3E}">
        <p14:creationId xmlns:p14="http://schemas.microsoft.com/office/powerpoint/2010/main" val="25895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normAutofit/>
          </a:bodyPr>
          <a:lstStyle/>
          <a:p>
            <a:r>
              <a:rPr lang="en-US" dirty="0" smtClean="0"/>
              <a:t>Questions?</a:t>
            </a:r>
          </a:p>
          <a:p>
            <a:endParaRPr lang="en-US" sz="2000" dirty="0"/>
          </a:p>
        </p:txBody>
      </p:sp>
      <p:pic>
        <p:nvPicPr>
          <p:cNvPr id="8" name="Picture 7"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9" name="Picture 8"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10" name="Picture 9"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11" name="Picture 10"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spTree>
    <p:extLst>
      <p:ext uri="{BB962C8B-B14F-4D97-AF65-F5344CB8AC3E}">
        <p14:creationId xmlns:p14="http://schemas.microsoft.com/office/powerpoint/2010/main" val="327773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issue?</a:t>
            </a:r>
            <a:endParaRPr lang="en-US" dirty="0"/>
          </a:p>
        </p:txBody>
      </p:sp>
      <p:sp>
        <p:nvSpPr>
          <p:cNvPr id="3" name="Content Placeholder 2"/>
          <p:cNvSpPr>
            <a:spLocks noGrp="1"/>
          </p:cNvSpPr>
          <p:nvPr>
            <p:ph idx="1"/>
          </p:nvPr>
        </p:nvSpPr>
        <p:spPr/>
        <p:txBody>
          <a:bodyPr/>
          <a:lstStyle/>
          <a:p>
            <a:r>
              <a:rPr lang="en-US" dirty="0" smtClean="0"/>
              <a:t>Important and beneficial science always happening</a:t>
            </a:r>
          </a:p>
          <a:p>
            <a:pPr lvl="1"/>
            <a:r>
              <a:rPr lang="en-US" dirty="0" smtClean="0"/>
              <a:t>General public does not always learn about it</a:t>
            </a:r>
            <a:endParaRPr lang="en-US" dirty="0"/>
          </a:p>
        </p:txBody>
      </p:sp>
      <p:pic>
        <p:nvPicPr>
          <p:cNvPr id="4" name="Picture 3"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5" name="Picture 4"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6" name="Picture 5"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7" name="Picture 6"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spTree>
    <p:extLst>
      <p:ext uri="{BB962C8B-B14F-4D97-AF65-F5344CB8AC3E}">
        <p14:creationId xmlns:p14="http://schemas.microsoft.com/office/powerpoint/2010/main" val="117738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it?</a:t>
            </a:r>
            <a:endParaRPr lang="en-US" dirty="0"/>
          </a:p>
        </p:txBody>
      </p:sp>
      <p:sp>
        <p:nvSpPr>
          <p:cNvPr id="3" name="Content Placeholder 2"/>
          <p:cNvSpPr>
            <a:spLocks noGrp="1"/>
          </p:cNvSpPr>
          <p:nvPr>
            <p:ph idx="1"/>
          </p:nvPr>
        </p:nvSpPr>
        <p:spPr/>
        <p:txBody>
          <a:bodyPr/>
          <a:lstStyle/>
          <a:p>
            <a:r>
              <a:rPr lang="en-US" dirty="0" smtClean="0"/>
              <a:t>Science journalism</a:t>
            </a:r>
          </a:p>
          <a:p>
            <a:pPr lvl="1"/>
            <a:r>
              <a:rPr lang="en-US" dirty="0" smtClean="0"/>
              <a:t>Communication of science information becomes:</a:t>
            </a:r>
          </a:p>
          <a:p>
            <a:pPr lvl="2"/>
            <a:r>
              <a:rPr lang="en-US" dirty="0"/>
              <a:t>M</a:t>
            </a:r>
            <a:r>
              <a:rPr lang="en-US" dirty="0" smtClean="0"/>
              <a:t>ore available</a:t>
            </a:r>
          </a:p>
          <a:p>
            <a:pPr lvl="2"/>
            <a:r>
              <a:rPr lang="en-US" dirty="0"/>
              <a:t>E</a:t>
            </a:r>
            <a:r>
              <a:rPr lang="en-US" dirty="0" smtClean="0"/>
              <a:t>asy to understand</a:t>
            </a:r>
            <a:endParaRPr lang="en-US" dirty="0"/>
          </a:p>
        </p:txBody>
      </p:sp>
      <p:pic>
        <p:nvPicPr>
          <p:cNvPr id="4" name="Picture 3"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5" name="Picture 4"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6" name="Picture 5"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7" name="Picture 6"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spTree>
    <p:extLst>
      <p:ext uri="{BB962C8B-B14F-4D97-AF65-F5344CB8AC3E}">
        <p14:creationId xmlns:p14="http://schemas.microsoft.com/office/powerpoint/2010/main" val="318126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goal</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t>Convey scientific stories in a way that </a:t>
            </a:r>
            <a:r>
              <a:rPr lang="en-US" dirty="0" smtClean="0"/>
              <a:t>a general </a:t>
            </a:r>
            <a:r>
              <a:rPr lang="en-US" dirty="0"/>
              <a:t>audience can easily </a:t>
            </a:r>
            <a:r>
              <a:rPr lang="en-US" dirty="0" smtClean="0"/>
              <a:t>understand</a:t>
            </a:r>
            <a:endParaRPr lang="en-US" dirty="0"/>
          </a:p>
        </p:txBody>
      </p:sp>
      <p:pic>
        <p:nvPicPr>
          <p:cNvPr id="4" name="Picture 3"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5" name="Picture 4"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6" name="Picture 5"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7" name="Picture 6"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spTree>
    <p:extLst>
      <p:ext uri="{BB962C8B-B14F-4D97-AF65-F5344CB8AC3E}">
        <p14:creationId xmlns:p14="http://schemas.microsoft.com/office/powerpoint/2010/main" val="108016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tools do we have?</a:t>
            </a:r>
            <a:endParaRPr lang="en-US" dirty="0"/>
          </a:p>
        </p:txBody>
      </p:sp>
      <p:sp>
        <p:nvSpPr>
          <p:cNvPr id="3" name="Content Placeholder 2"/>
          <p:cNvSpPr>
            <a:spLocks noGrp="1"/>
          </p:cNvSpPr>
          <p:nvPr>
            <p:ph idx="1"/>
          </p:nvPr>
        </p:nvSpPr>
        <p:spPr/>
        <p:txBody>
          <a:bodyPr/>
          <a:lstStyle/>
          <a:p>
            <a:r>
              <a:rPr lang="en-US" dirty="0" smtClean="0"/>
              <a:t>Science journalists use:</a:t>
            </a:r>
          </a:p>
          <a:p>
            <a:pPr lvl="1"/>
            <a:r>
              <a:rPr lang="en-US" dirty="0" smtClean="0"/>
              <a:t>Research techniques</a:t>
            </a:r>
          </a:p>
          <a:p>
            <a:pPr lvl="1"/>
            <a:r>
              <a:rPr lang="en-US" dirty="0" smtClean="0"/>
              <a:t>Interview skills</a:t>
            </a:r>
          </a:p>
          <a:p>
            <a:pPr lvl="1"/>
            <a:r>
              <a:rPr lang="en-US" dirty="0" smtClean="0"/>
              <a:t>Writing</a:t>
            </a:r>
          </a:p>
          <a:p>
            <a:pPr marL="457200" lvl="1" indent="0">
              <a:buNone/>
            </a:pPr>
            <a:endParaRPr lang="en-US" dirty="0"/>
          </a:p>
          <a:p>
            <a:pPr lvl="1"/>
            <a:endParaRPr lang="en-US" dirty="0"/>
          </a:p>
        </p:txBody>
      </p:sp>
      <p:pic>
        <p:nvPicPr>
          <p:cNvPr id="4" name="Picture 3"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5" name="Picture 4"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6" name="Picture 5"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7" name="Picture 6"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spTree>
    <p:extLst>
      <p:ext uri="{BB962C8B-B14F-4D97-AF65-F5344CB8AC3E}">
        <p14:creationId xmlns:p14="http://schemas.microsoft.com/office/powerpoint/2010/main" val="221564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science stories</a:t>
            </a:r>
            <a:endParaRPr lang="en-US" dirty="0"/>
          </a:p>
        </p:txBody>
      </p:sp>
      <p:sp>
        <p:nvSpPr>
          <p:cNvPr id="3" name="Content Placeholder 2"/>
          <p:cNvSpPr>
            <a:spLocks noGrp="1"/>
          </p:cNvSpPr>
          <p:nvPr>
            <p:ph idx="1"/>
          </p:nvPr>
        </p:nvSpPr>
        <p:spPr/>
        <p:txBody>
          <a:bodyPr/>
          <a:lstStyle/>
          <a:p>
            <a:r>
              <a:rPr lang="en-US" dirty="0" smtClean="0"/>
              <a:t>UA Professor Jeff Pyun</a:t>
            </a:r>
          </a:p>
          <a:p>
            <a:pPr lvl="1"/>
            <a:r>
              <a:rPr lang="en-US" dirty="0" smtClean="0"/>
              <a:t>Research team discovered a way to turn waste sulfur into plastic</a:t>
            </a:r>
          </a:p>
        </p:txBody>
      </p:sp>
      <p:pic>
        <p:nvPicPr>
          <p:cNvPr id="4" name="Picture 3"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5" name="Picture 4"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6" name="Picture 5"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7" name="Picture 6"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pic>
        <p:nvPicPr>
          <p:cNvPr id="8" name="Picture 7" descr="Screen Shot 2014-03-31 at 3.41.0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50" y="3543390"/>
            <a:ext cx="2488974" cy="1561207"/>
          </a:xfrm>
          <a:prstGeom prst="rect">
            <a:avLst/>
          </a:prstGeom>
        </p:spPr>
      </p:pic>
      <p:sp>
        <p:nvSpPr>
          <p:cNvPr id="9" name="TextBox 8"/>
          <p:cNvSpPr txBox="1"/>
          <p:nvPr/>
        </p:nvSpPr>
        <p:spPr>
          <a:xfrm>
            <a:off x="1049451" y="5130825"/>
            <a:ext cx="2488974" cy="738664"/>
          </a:xfrm>
          <a:prstGeom prst="rect">
            <a:avLst/>
          </a:prstGeom>
          <a:noFill/>
        </p:spPr>
        <p:txBody>
          <a:bodyPr wrap="square" rtlCol="0">
            <a:spAutoFit/>
          </a:bodyPr>
          <a:lstStyle/>
          <a:p>
            <a:pPr algn="ctr"/>
            <a:r>
              <a:rPr lang="en-US" sz="1400" dirty="0" smtClean="0"/>
              <a:t>Jared Griebel, a member of Pyun’s research team, turns waste sulfur into plastic.</a:t>
            </a:r>
            <a:endParaRPr lang="en-US" sz="1400" dirty="0"/>
          </a:p>
        </p:txBody>
      </p:sp>
      <p:pic>
        <p:nvPicPr>
          <p:cNvPr id="10" name="Picture 9" descr="Screen Shot 2014-03-31 at 3.41.28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4873" y="2809106"/>
            <a:ext cx="1822890" cy="1476682"/>
          </a:xfrm>
          <a:prstGeom prst="rect">
            <a:avLst/>
          </a:prstGeom>
        </p:spPr>
      </p:pic>
      <p:sp>
        <p:nvSpPr>
          <p:cNvPr id="11" name="Rectangle 10"/>
          <p:cNvSpPr/>
          <p:nvPr/>
        </p:nvSpPr>
        <p:spPr>
          <a:xfrm>
            <a:off x="6234873" y="4290465"/>
            <a:ext cx="1822890" cy="738664"/>
          </a:xfrm>
          <a:prstGeom prst="rect">
            <a:avLst/>
          </a:prstGeom>
        </p:spPr>
        <p:txBody>
          <a:bodyPr wrap="square">
            <a:spAutoFit/>
          </a:bodyPr>
          <a:lstStyle/>
          <a:p>
            <a:pPr algn="ctr"/>
            <a:r>
              <a:rPr lang="en-US" sz="1400" dirty="0" smtClean="0"/>
              <a:t>An example of </a:t>
            </a:r>
          </a:p>
          <a:p>
            <a:pPr algn="ctr"/>
            <a:r>
              <a:rPr lang="en-US" sz="1400" dirty="0" smtClean="0"/>
              <a:t>plastic made out of waste sulfur.</a:t>
            </a:r>
            <a:endParaRPr lang="en-US" sz="1400" dirty="0"/>
          </a:p>
        </p:txBody>
      </p:sp>
    </p:spTree>
    <p:extLst>
      <p:ext uri="{BB962C8B-B14F-4D97-AF65-F5344CB8AC3E}">
        <p14:creationId xmlns:p14="http://schemas.microsoft.com/office/powerpoint/2010/main" val="91381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science stories</a:t>
            </a:r>
            <a:endParaRPr lang="en-US" dirty="0"/>
          </a:p>
        </p:txBody>
      </p:sp>
      <p:sp>
        <p:nvSpPr>
          <p:cNvPr id="3" name="Content Placeholder 2"/>
          <p:cNvSpPr>
            <a:spLocks noGrp="1"/>
          </p:cNvSpPr>
          <p:nvPr>
            <p:ph idx="1"/>
          </p:nvPr>
        </p:nvSpPr>
        <p:spPr/>
        <p:txBody>
          <a:bodyPr/>
          <a:lstStyle/>
          <a:p>
            <a:r>
              <a:rPr lang="en-US" dirty="0"/>
              <a:t>UA Professor Hong Hua</a:t>
            </a:r>
          </a:p>
          <a:p>
            <a:pPr lvl="1"/>
            <a:r>
              <a:rPr lang="en-US" dirty="0"/>
              <a:t>Developing a variety of wearable head-mounted display systems</a:t>
            </a:r>
          </a:p>
          <a:p>
            <a:pPr marL="0" indent="0">
              <a:buNone/>
            </a:pPr>
            <a:endParaRPr lang="en-US" dirty="0"/>
          </a:p>
        </p:txBody>
      </p:sp>
      <p:pic>
        <p:nvPicPr>
          <p:cNvPr id="4" name="Picture 3"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5" name="Picture 4"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6" name="Picture 5"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7" name="Picture 6"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pic>
        <p:nvPicPr>
          <p:cNvPr id="8" name="Picture 7" descr="Screen Shot 2014-03-31 at 3.42.4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0972" y="2831684"/>
            <a:ext cx="3083362" cy="2071448"/>
          </a:xfrm>
          <a:prstGeom prst="rect">
            <a:avLst/>
          </a:prstGeom>
        </p:spPr>
      </p:pic>
      <p:sp>
        <p:nvSpPr>
          <p:cNvPr id="9" name="Rectangle 8"/>
          <p:cNvSpPr/>
          <p:nvPr/>
        </p:nvSpPr>
        <p:spPr>
          <a:xfrm>
            <a:off x="5140972" y="5016856"/>
            <a:ext cx="3083362" cy="523220"/>
          </a:xfrm>
          <a:prstGeom prst="rect">
            <a:avLst/>
          </a:prstGeom>
        </p:spPr>
        <p:txBody>
          <a:bodyPr wrap="square">
            <a:spAutoFit/>
          </a:bodyPr>
          <a:lstStyle/>
          <a:p>
            <a:pPr algn="ctr"/>
            <a:r>
              <a:rPr lang="en-US" sz="1400" dirty="0" smtClean="0"/>
              <a:t>Professor Hong Hua wearing one of her head-mounted displays.</a:t>
            </a:r>
            <a:endParaRPr lang="en-US" sz="1400" dirty="0"/>
          </a:p>
        </p:txBody>
      </p:sp>
    </p:spTree>
    <p:extLst>
      <p:ext uri="{BB962C8B-B14F-4D97-AF65-F5344CB8AC3E}">
        <p14:creationId xmlns:p14="http://schemas.microsoft.com/office/powerpoint/2010/main" val="311797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science stories</a:t>
            </a:r>
            <a:endParaRPr lang="en-US" dirty="0"/>
          </a:p>
        </p:txBody>
      </p:sp>
      <p:sp>
        <p:nvSpPr>
          <p:cNvPr id="3" name="Content Placeholder 2"/>
          <p:cNvSpPr>
            <a:spLocks noGrp="1"/>
          </p:cNvSpPr>
          <p:nvPr>
            <p:ph idx="1"/>
          </p:nvPr>
        </p:nvSpPr>
        <p:spPr/>
        <p:txBody>
          <a:bodyPr/>
          <a:lstStyle/>
          <a:p>
            <a:r>
              <a:rPr lang="en-US" dirty="0"/>
              <a:t>UA Undergraduate Biology Research Program</a:t>
            </a:r>
          </a:p>
          <a:p>
            <a:pPr marL="0" indent="0">
              <a:buNone/>
            </a:pPr>
            <a:endParaRPr lang="en-US" dirty="0"/>
          </a:p>
        </p:txBody>
      </p:sp>
      <p:pic>
        <p:nvPicPr>
          <p:cNvPr id="4" name="Picture 3"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5" name="Picture 4"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6" name="Picture 5"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7" name="Picture 6"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pic>
        <p:nvPicPr>
          <p:cNvPr id="8" name="Picture 7" descr="UBRP_Cactus-Web.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9476" y="2796997"/>
            <a:ext cx="4705048" cy="1176262"/>
          </a:xfrm>
          <a:prstGeom prst="rect">
            <a:avLst/>
          </a:prstGeom>
        </p:spPr>
      </p:pic>
    </p:spTree>
    <p:extLst>
      <p:ext uri="{BB962C8B-B14F-4D97-AF65-F5344CB8AC3E}">
        <p14:creationId xmlns:p14="http://schemas.microsoft.com/office/powerpoint/2010/main" val="243716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r>
              <a:rPr lang="en-US" dirty="0" smtClean="0"/>
              <a:t>Positively impact the general </a:t>
            </a:r>
            <a:r>
              <a:rPr lang="en-US" dirty="0" smtClean="0"/>
              <a:t>public</a:t>
            </a:r>
          </a:p>
          <a:p>
            <a:pPr lvl="1"/>
            <a:r>
              <a:rPr lang="en-US" dirty="0" smtClean="0"/>
              <a:t>I</a:t>
            </a:r>
            <a:r>
              <a:rPr lang="en-US" dirty="0" smtClean="0"/>
              <a:t>nform </a:t>
            </a:r>
            <a:r>
              <a:rPr lang="en-US" dirty="0" smtClean="0"/>
              <a:t>it of science work that has the potential to benefit the world</a:t>
            </a:r>
            <a:endParaRPr lang="en-US" dirty="0"/>
          </a:p>
        </p:txBody>
      </p:sp>
      <p:pic>
        <p:nvPicPr>
          <p:cNvPr id="4" name="Picture 3" descr="azsgc_text_blue_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73" y="5875913"/>
            <a:ext cx="547274" cy="916683"/>
          </a:xfrm>
          <a:prstGeom prst="rect">
            <a:avLst/>
          </a:prstGeom>
        </p:spPr>
      </p:pic>
      <p:pic>
        <p:nvPicPr>
          <p:cNvPr id="5" name="Picture 4" descr="nic_web300x250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59" y="5904687"/>
            <a:ext cx="1104438" cy="916683"/>
          </a:xfrm>
          <a:prstGeom prst="rect">
            <a:avLst/>
          </a:prstGeom>
        </p:spPr>
      </p:pic>
      <p:pic>
        <p:nvPicPr>
          <p:cNvPr id="6" name="Picture 5" descr="UAlogo.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837" y="4903132"/>
            <a:ext cx="3697273" cy="2772955"/>
          </a:xfrm>
          <a:prstGeom prst="rect">
            <a:avLst/>
          </a:prstGeom>
        </p:spPr>
      </p:pic>
      <p:pic>
        <p:nvPicPr>
          <p:cNvPr id="7" name="Picture 6" descr="Arizona-Daily-Star-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5" y="6348930"/>
            <a:ext cx="3200400" cy="472440"/>
          </a:xfrm>
          <a:prstGeom prst="rect">
            <a:avLst/>
          </a:prstGeom>
        </p:spPr>
      </p:pic>
    </p:spTree>
    <p:extLst>
      <p:ext uri="{BB962C8B-B14F-4D97-AF65-F5344CB8AC3E}">
        <p14:creationId xmlns:p14="http://schemas.microsoft.com/office/powerpoint/2010/main" val="1632329145"/>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72</TotalTime>
  <Words>613</Words>
  <Application>Microsoft Macintosh PowerPoint</Application>
  <PresentationFormat>On-screen Show (4:3)</PresentationFormat>
  <Paragraphs>59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 Black </vt:lpstr>
      <vt:lpstr>Science for the Public</vt:lpstr>
      <vt:lpstr>What is the issue?</vt:lpstr>
      <vt:lpstr>How do we solve it?</vt:lpstr>
      <vt:lpstr>The main goal</vt:lpstr>
      <vt:lpstr>What tools do we have?</vt:lpstr>
      <vt:lpstr>Important science stories</vt:lpstr>
      <vt:lpstr>Important science stories</vt:lpstr>
      <vt:lpstr>Important science stories</vt:lpstr>
      <vt:lpstr>Why is this important?</vt:lpstr>
      <vt:lpstr>Thank you.</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for the Public</dc:title>
  <dc:creator>Andrew McCullough</dc:creator>
  <cp:lastModifiedBy>Andrew McCullough</cp:lastModifiedBy>
  <cp:revision>12</cp:revision>
  <dcterms:created xsi:type="dcterms:W3CDTF">2014-03-23T22:04:53Z</dcterms:created>
  <dcterms:modified xsi:type="dcterms:W3CDTF">2014-04-02T00:10:29Z</dcterms:modified>
</cp:coreProperties>
</file>